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76" r:id="rId5"/>
    <p:sldId id="277" r:id="rId6"/>
    <p:sldId id="278" r:id="rId7"/>
    <p:sldId id="279" r:id="rId8"/>
    <p:sldId id="28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C150368-E8A6-4D51-B799-1BFC6838602C}">
          <p14:sldIdLst>
            <p14:sldId id="256"/>
            <p14:sldId id="257"/>
            <p14:sldId id="275"/>
            <p14:sldId id="276"/>
            <p14:sldId id="277"/>
            <p14:sldId id="278"/>
            <p14:sldId id="279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FEB0"/>
    <a:srgbClr val="E5E4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6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7311-B273-40F8-81CD-C7EBE9E6921C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63896-A8DF-45C4-B954-C6E44C2C3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998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7311-B273-40F8-81CD-C7EBE9E6921C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63896-A8DF-45C4-B954-C6E44C2C3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958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7311-B273-40F8-81CD-C7EBE9E6921C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63896-A8DF-45C4-B954-C6E44C2C3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58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7311-B273-40F8-81CD-C7EBE9E6921C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63896-A8DF-45C4-B954-C6E44C2C3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655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7311-B273-40F8-81CD-C7EBE9E6921C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63896-A8DF-45C4-B954-C6E44C2C3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553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7311-B273-40F8-81CD-C7EBE9E6921C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63896-A8DF-45C4-B954-C6E44C2C3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764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7311-B273-40F8-81CD-C7EBE9E6921C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63896-A8DF-45C4-B954-C6E44C2C3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606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7311-B273-40F8-81CD-C7EBE9E6921C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63896-A8DF-45C4-B954-C6E44C2C3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423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7311-B273-40F8-81CD-C7EBE9E6921C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63896-A8DF-45C4-B954-C6E44C2C3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298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7311-B273-40F8-81CD-C7EBE9E6921C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63896-A8DF-45C4-B954-C6E44C2C3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680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7311-B273-40F8-81CD-C7EBE9E6921C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63896-A8DF-45C4-B954-C6E44C2C3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326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C7311-B273-40F8-81CD-C7EBE9E6921C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63896-A8DF-45C4-B954-C6E44C2C3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60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 flipV="1">
            <a:off x="865381" y="3456179"/>
            <a:ext cx="4357876" cy="1671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48427" y="3598944"/>
            <a:ext cx="43733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2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МАСТЕРОВА </a:t>
            </a:r>
          </a:p>
          <a:p>
            <a:r>
              <a:rPr lang="ru-RU" sz="6000" b="1" dirty="0" smtClean="0">
                <a:solidFill>
                  <a:schemeClr val="bg2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АЛИНА</a:t>
            </a:r>
          </a:p>
          <a:p>
            <a:r>
              <a:rPr lang="ru-RU" sz="6000" b="1" dirty="0" smtClean="0">
                <a:solidFill>
                  <a:schemeClr val="bg2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РИФОВНА</a:t>
            </a:r>
            <a:endParaRPr lang="ru-RU" sz="6000" b="1" dirty="0">
              <a:solidFill>
                <a:schemeClr val="bg2">
                  <a:lumMod val="75000"/>
                </a:schemeClr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00284" y="2997705"/>
            <a:ext cx="3136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Bahnschrift Light Condensed" panose="020B0502040204020203" pitchFamily="34" charset="0"/>
              </a:rPr>
              <a:t>Учитель –логопед </a:t>
            </a:r>
            <a:endParaRPr lang="ru-RU" sz="2000" dirty="0">
              <a:latin typeface="Bahnschrift Light Condensed" panose="020B0502040204020203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7140495" y="-564310"/>
            <a:ext cx="6893359" cy="7422310"/>
            <a:chOff x="7089057" y="-554986"/>
            <a:chExt cx="6893359" cy="7422310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7089057" y="9324"/>
              <a:ext cx="5125051" cy="6858000"/>
              <a:chOff x="7089057" y="9324"/>
              <a:chExt cx="5125051" cy="6858000"/>
            </a:xfrm>
          </p:grpSpPr>
          <p:pic>
            <p:nvPicPr>
              <p:cNvPr id="2" name="Рисунок 1"/>
              <p:cNvPicPr>
                <a:picLocks noChangeAspect="1"/>
              </p:cNvPicPr>
              <p:nvPr/>
            </p:nvPicPr>
            <p:blipFill rotWithShape="1">
              <a:blip r:embed="rId2"/>
              <a:srcRect l="14480" t="35304" b="-1"/>
              <a:stretch/>
            </p:blipFill>
            <p:spPr>
              <a:xfrm rot="16200000" flipH="1">
                <a:off x="6217412" y="880970"/>
                <a:ext cx="6848675" cy="5105385"/>
              </a:xfrm>
              <a:prstGeom prst="rect">
                <a:avLst/>
              </a:prstGeom>
            </p:spPr>
          </p:pic>
          <p:sp>
            <p:nvSpPr>
              <p:cNvPr id="13" name="Прямоугольник 12"/>
              <p:cNvSpPr/>
              <p:nvPr/>
            </p:nvSpPr>
            <p:spPr>
              <a:xfrm>
                <a:off x="7143736" y="9324"/>
                <a:ext cx="5070372" cy="6858000"/>
              </a:xfrm>
              <a:prstGeom prst="rect">
                <a:avLst/>
              </a:prstGeom>
              <a:solidFill>
                <a:schemeClr val="bg1">
                  <a:alpha val="6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 rot="18838507">
              <a:off x="7570839" y="1243753"/>
              <a:ext cx="39668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chemeClr val="bg1">
                      <a:lumMod val="85000"/>
                    </a:schemeClr>
                  </a:solidFill>
                </a:rPr>
                <a:t>ЛОГОПЕДИЧЕСКИЙ КОНСТРУКТОР</a:t>
              </a:r>
              <a:endParaRPr lang="ru-RU" b="1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3596561">
              <a:off x="8508208" y="3952540"/>
              <a:ext cx="39668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chemeClr val="bg1">
                      <a:lumMod val="85000"/>
                    </a:schemeClr>
                  </a:solidFill>
                </a:rPr>
                <a:t>ЛОГОПЕДИЧЕСКИЙ КОНСТРУКТОР</a:t>
              </a:r>
              <a:endParaRPr lang="ru-RU" b="1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85380" y="2717721"/>
              <a:ext cx="3097036" cy="3200677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/>
        </p:nvSpPr>
        <p:spPr>
          <a:xfrm rot="18909333">
            <a:off x="6791073" y="3815593"/>
            <a:ext cx="1607678" cy="1657674"/>
          </a:xfrm>
          <a:prstGeom prst="rect">
            <a:avLst/>
          </a:prstGeom>
          <a:solidFill>
            <a:srgbClr val="D0FEB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5223257" y="9326"/>
            <a:ext cx="3532168" cy="346356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237779" y="3464534"/>
            <a:ext cx="2349508" cy="231952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6450105" y="5760073"/>
            <a:ext cx="1144808" cy="109792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Объект 2"/>
          <p:cNvSpPr txBox="1">
            <a:spLocks/>
          </p:cNvSpPr>
          <p:nvPr/>
        </p:nvSpPr>
        <p:spPr>
          <a:xfrm>
            <a:off x="230330" y="503951"/>
            <a:ext cx="8068617" cy="1468181"/>
          </a:xfrm>
          <a:prstGeom prst="rect">
            <a:avLst/>
          </a:prstGeom>
          <a:solidFill>
            <a:srgbClr val="D0FEB0">
              <a:alpha val="58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"/>
            </a:pPr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Использование методического конструктора </a:t>
            </a:r>
          </a:p>
          <a:p>
            <a:pPr>
              <a:buClr>
                <a:schemeClr val="accent6">
                  <a:lumMod val="60000"/>
                  <a:lumOff val="40000"/>
                </a:schemeClr>
              </a:buClr>
            </a:pPr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при проектировании логопедических занятий </a:t>
            </a:r>
            <a:endParaRPr lang="ru-RU" sz="3600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54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 rot="2809375">
            <a:off x="264267" y="1370633"/>
            <a:ext cx="1730477" cy="1686232"/>
          </a:xfrm>
          <a:prstGeom prst="rect">
            <a:avLst/>
          </a:prstGeom>
          <a:solidFill>
            <a:srgbClr val="D0FEB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0" t="3365" r="26036" b="9313"/>
          <a:stretch/>
        </p:blipFill>
        <p:spPr bwMode="auto">
          <a:xfrm rot="5400000" flipH="1" flipV="1">
            <a:off x="911308" y="2510318"/>
            <a:ext cx="3444419" cy="526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s://evgcook.ru/wp-content/uploads/2019/09/1146500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320266" y="7937"/>
            <a:ext cx="3642134" cy="3413687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07975" y="3421625"/>
            <a:ext cx="0" cy="3444419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054943" y="1714780"/>
            <a:ext cx="98783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УЧИТЕЛЬ-ЛОГОПЕД</a:t>
            </a:r>
          </a:p>
          <a:p>
            <a:r>
              <a:rPr lang="ru-RU" sz="54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5400" b="1" dirty="0" smtClean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  в </a:t>
            </a:r>
            <a:r>
              <a:rPr lang="ru-RU" sz="54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буквальном переводе с греческого </a:t>
            </a:r>
            <a:r>
              <a:rPr lang="ru-RU" sz="5400" b="1" dirty="0" smtClean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–</a:t>
            </a:r>
          </a:p>
          <a:p>
            <a:r>
              <a:rPr lang="ru-RU" sz="5400" b="1" dirty="0" smtClean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   это </a:t>
            </a:r>
            <a:r>
              <a:rPr lang="ru-RU" sz="54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воспитатель </a:t>
            </a:r>
            <a:r>
              <a:rPr lang="ru-RU" sz="5400" b="1" dirty="0" smtClean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речи</a:t>
            </a:r>
            <a:endParaRPr lang="ru-RU" sz="5400" b="1" dirty="0">
              <a:solidFill>
                <a:schemeClr val="bg1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57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0" t="3365" r="26036" b="9313"/>
          <a:stretch/>
        </p:blipFill>
        <p:spPr bwMode="auto">
          <a:xfrm rot="5400000" flipH="1" flipV="1">
            <a:off x="7836274" y="2510318"/>
            <a:ext cx="3444419" cy="526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 rot="2809375">
            <a:off x="7781939" y="1281954"/>
            <a:ext cx="4811069" cy="4672626"/>
          </a:xfrm>
          <a:prstGeom prst="rect">
            <a:avLst/>
          </a:prstGeom>
          <a:solidFill>
            <a:srgbClr val="D0FEB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AutoShape 2" descr="https://evgcook.ru/wp-content/uploads/2019/09/1146500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320266" y="7937"/>
            <a:ext cx="3642134" cy="3413687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07975" y="3421625"/>
            <a:ext cx="0" cy="3444419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622324" y="1898128"/>
            <a:ext cx="98783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Цель конструктора: оказание помощи учителю-логопеду в проектировании коррекционно-развивающего занятия с учетом требований к его структуре, в соответствии с задачами по коррекции речевых нарушений, стоящими перед педагогом в отношении отдельного ребёнка (на индивидуальном занятии) либо группы детей (на подгрупповом занятии).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31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0" t="3365" r="26036" b="9313"/>
          <a:stretch/>
        </p:blipFill>
        <p:spPr bwMode="auto">
          <a:xfrm rot="5400000" flipH="1" flipV="1">
            <a:off x="911307" y="-911307"/>
            <a:ext cx="3444419" cy="526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s://evgcook.ru/wp-content/uploads/2019/09/1146500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320266" y="7937"/>
            <a:ext cx="3642134" cy="3413687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07975" y="3421625"/>
            <a:ext cx="0" cy="3444419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720647" y="3077925"/>
            <a:ext cx="98783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– </a:t>
            </a:r>
            <a:r>
              <a:rPr lang="ru-RU" sz="36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карточки «Основные части занятия» («обязательные ингредиенты»): 80 шт. из плотного картона формата 5х9, отличающиеся друг от друга цветовым решением, </a:t>
            </a:r>
          </a:p>
          <a:p>
            <a:r>
              <a:rPr lang="ru-RU" sz="36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– карточки-«Изюминки» («дополнительные ингредиенты»), 20 шт., размером 7х7.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63329" y="632925"/>
            <a:ext cx="9645445" cy="1261884"/>
          </a:xfrm>
          <a:prstGeom prst="rect">
            <a:avLst/>
          </a:prstGeom>
          <a:solidFill>
            <a:srgbClr val="D0FEB0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Конструктор состоит </a:t>
            </a:r>
            <a:r>
              <a:rPr lang="ru-RU" sz="60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из 2-х частей</a:t>
            </a:r>
            <a:r>
              <a:rPr lang="ru-RU" sz="6000" b="1" dirty="0" smtClean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:</a:t>
            </a:r>
          </a:p>
          <a:p>
            <a:endParaRPr lang="ru-RU" sz="1600" b="1" dirty="0">
              <a:solidFill>
                <a:schemeClr val="bg2">
                  <a:lumMod val="75000"/>
                </a:schemeClr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38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0" t="3365" r="26036" b="9313"/>
          <a:stretch/>
        </p:blipFill>
        <p:spPr bwMode="auto">
          <a:xfrm rot="5400000" flipH="1" flipV="1">
            <a:off x="911307" y="-911307"/>
            <a:ext cx="3444419" cy="526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s://evgcook.ru/wp-content/uploads/2019/09/1146500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320266" y="7937"/>
            <a:ext cx="3642134" cy="3413687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07975" y="3421625"/>
            <a:ext cx="0" cy="3444419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63329" y="632925"/>
            <a:ext cx="9645445" cy="1015663"/>
          </a:xfrm>
          <a:prstGeom prst="rect">
            <a:avLst/>
          </a:prstGeom>
          <a:solidFill>
            <a:srgbClr val="D0FEB0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2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       </a:t>
            </a:r>
            <a:r>
              <a:rPr lang="ru-RU" sz="6000" b="1" dirty="0" smtClean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Цветовой </a:t>
            </a:r>
            <a:r>
              <a:rPr lang="ru-RU" sz="60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оттенок </a:t>
            </a:r>
            <a:r>
              <a:rPr lang="ru-RU" sz="6000" b="1" dirty="0" smtClean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карточек </a:t>
            </a:r>
            <a:endParaRPr lang="ru-RU" sz="1600" b="1" dirty="0">
              <a:solidFill>
                <a:schemeClr val="bg1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95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0" t="3365" r="26036" b="9313"/>
          <a:stretch/>
        </p:blipFill>
        <p:spPr bwMode="auto">
          <a:xfrm rot="5400000" flipH="1" flipV="1">
            <a:off x="911307" y="-911307"/>
            <a:ext cx="3444419" cy="526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s://evgcook.ru/wp-content/uploads/2019/09/1146500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320266" y="7937"/>
            <a:ext cx="3642134" cy="3413687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07975" y="3421625"/>
            <a:ext cx="0" cy="3444419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63329" y="632925"/>
            <a:ext cx="9645445" cy="1015663"/>
          </a:xfrm>
          <a:prstGeom prst="rect">
            <a:avLst/>
          </a:prstGeom>
          <a:solidFill>
            <a:srgbClr val="D0FEB0"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60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«Изюминки</a:t>
            </a:r>
            <a:r>
              <a:rPr lang="ru-RU" sz="6000" b="1" dirty="0" smtClean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» </a:t>
            </a:r>
            <a:endParaRPr lang="ru-RU" sz="1600" b="1" dirty="0">
              <a:solidFill>
                <a:schemeClr val="bg1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3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0" t="3365" r="26036" b="9313"/>
          <a:stretch/>
        </p:blipFill>
        <p:spPr bwMode="auto">
          <a:xfrm rot="5400000" flipH="1" flipV="1">
            <a:off x="8492439" y="904802"/>
            <a:ext cx="3444419" cy="526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 rot="2809375">
            <a:off x="7781939" y="1281954"/>
            <a:ext cx="4811069" cy="4672626"/>
          </a:xfrm>
          <a:prstGeom prst="rect">
            <a:avLst/>
          </a:prstGeom>
          <a:solidFill>
            <a:srgbClr val="D0FEB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AutoShape 2" descr="https://evgcook.ru/wp-content/uploads/2019/09/1146500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334865" y="4625556"/>
            <a:ext cx="4824253" cy="0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71092" y="1014194"/>
            <a:ext cx="69100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1.	Определяем: с кем проводим занятие? вид занятия (индивидуальное или групповое)</a:t>
            </a:r>
          </a:p>
          <a:p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2.	Ставим задачи по коррекции нарушений</a:t>
            </a:r>
          </a:p>
          <a:p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3.	Определяем тему занятия</a:t>
            </a:r>
          </a:p>
          <a:p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4.	Отбираем с помощью конструктора необходимый инструментарий </a:t>
            </a:r>
          </a:p>
          <a:p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5.	Конструируем</a:t>
            </a:r>
          </a:p>
          <a:p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6.	Вытягиваем карточку-«Изюминку» и пробуем встроить в занятие</a:t>
            </a:r>
          </a:p>
          <a:p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7.	Получилось? Замечательно! Нет? Берём следующую карту!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00820" y="2648771"/>
            <a:ext cx="43733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Как работает конструктор ?</a:t>
            </a:r>
            <a:endParaRPr lang="ru-RU" sz="6000" b="1" dirty="0" smtClean="0">
              <a:solidFill>
                <a:schemeClr val="bg1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21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>
            <a:off x="467833" y="4466077"/>
            <a:ext cx="5798843" cy="2545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21" name="Группа 20"/>
          <p:cNvGrpSpPr/>
          <p:nvPr/>
        </p:nvGrpSpPr>
        <p:grpSpPr>
          <a:xfrm>
            <a:off x="7140495" y="-564310"/>
            <a:ext cx="6893359" cy="7422310"/>
            <a:chOff x="7089057" y="-554986"/>
            <a:chExt cx="6893359" cy="7422310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7089057" y="9324"/>
              <a:ext cx="5125051" cy="6858000"/>
              <a:chOff x="7089057" y="9324"/>
              <a:chExt cx="5125051" cy="6858000"/>
            </a:xfrm>
          </p:grpSpPr>
          <p:pic>
            <p:nvPicPr>
              <p:cNvPr id="2" name="Рисунок 1"/>
              <p:cNvPicPr>
                <a:picLocks noChangeAspect="1"/>
              </p:cNvPicPr>
              <p:nvPr/>
            </p:nvPicPr>
            <p:blipFill rotWithShape="1">
              <a:blip r:embed="rId2"/>
              <a:srcRect l="14480" t="35304" b="-1"/>
              <a:stretch/>
            </p:blipFill>
            <p:spPr>
              <a:xfrm rot="16200000" flipH="1">
                <a:off x="6217412" y="880970"/>
                <a:ext cx="6848675" cy="5105385"/>
              </a:xfrm>
              <a:prstGeom prst="rect">
                <a:avLst/>
              </a:prstGeom>
            </p:spPr>
          </p:pic>
          <p:sp>
            <p:nvSpPr>
              <p:cNvPr id="13" name="Прямоугольник 12"/>
              <p:cNvSpPr/>
              <p:nvPr/>
            </p:nvSpPr>
            <p:spPr>
              <a:xfrm>
                <a:off x="7143736" y="9324"/>
                <a:ext cx="5070372" cy="6858000"/>
              </a:xfrm>
              <a:prstGeom prst="rect">
                <a:avLst/>
              </a:prstGeom>
              <a:solidFill>
                <a:schemeClr val="bg1">
                  <a:alpha val="6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 rot="18838507">
              <a:off x="7570839" y="1243753"/>
              <a:ext cx="39668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chemeClr val="bg1">
                      <a:lumMod val="85000"/>
                    </a:schemeClr>
                  </a:solidFill>
                </a:rPr>
                <a:t>ЛОГОПЕДИЧЕСКИЙ КОНСТРУКТОР</a:t>
              </a:r>
              <a:endParaRPr lang="ru-RU" b="1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3596561">
              <a:off x="8508208" y="3952540"/>
              <a:ext cx="39668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chemeClr val="bg1">
                      <a:lumMod val="85000"/>
                    </a:schemeClr>
                  </a:solidFill>
                </a:rPr>
                <a:t>ЛОГОПЕДИЧЕСКИЙ КОНСТРУКТОР</a:t>
              </a:r>
              <a:endParaRPr lang="ru-RU" b="1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85380" y="2717721"/>
              <a:ext cx="3097036" cy="3200677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/>
        </p:nvSpPr>
        <p:spPr>
          <a:xfrm rot="18909333">
            <a:off x="6791073" y="3815593"/>
            <a:ext cx="1607678" cy="1657674"/>
          </a:xfrm>
          <a:prstGeom prst="rect">
            <a:avLst/>
          </a:prstGeom>
          <a:solidFill>
            <a:srgbClr val="D0FEB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6227453" y="1"/>
            <a:ext cx="4476296" cy="449243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244008" y="4466077"/>
            <a:ext cx="1343279" cy="131797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6450105" y="5760073"/>
            <a:ext cx="1144808" cy="109792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Объект 2"/>
          <p:cNvSpPr txBox="1">
            <a:spLocks/>
          </p:cNvSpPr>
          <p:nvPr/>
        </p:nvSpPr>
        <p:spPr>
          <a:xfrm>
            <a:off x="332025" y="1794274"/>
            <a:ext cx="7472367" cy="146818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"/>
            </a:pPr>
            <a:r>
              <a:rPr lang="ru-RU" sz="3200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«Вечно изобретать, пробовать, совершенствовать и совершенствоваться – </a:t>
            </a:r>
          </a:p>
          <a:p>
            <a:pPr>
              <a:buClr>
                <a:schemeClr val="accent6">
                  <a:lumMod val="60000"/>
                  <a:lumOff val="40000"/>
                </a:schemeClr>
              </a:buClr>
            </a:pPr>
            <a:r>
              <a:rPr lang="ru-RU" sz="3200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вот    единственный курс учительской жизни...»</a:t>
            </a:r>
          </a:p>
          <a:p>
            <a:pPr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"/>
            </a:pPr>
            <a:r>
              <a:rPr lang="ru-RU" sz="3200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К.Д.Ушинский</a:t>
            </a:r>
            <a:endParaRPr lang="ru-RU" sz="3200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15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158</Words>
  <Application>Microsoft Office PowerPoint</Application>
  <PresentationFormat>Широкоэкранный</PresentationFormat>
  <Paragraphs>30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Bahnschrift Condensed</vt:lpstr>
      <vt:lpstr>Bahnschrift Light Condensed</vt:lpstr>
      <vt:lpstr>Bahnschrift SemiBold Condensed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</cp:revision>
  <dcterms:created xsi:type="dcterms:W3CDTF">2023-02-06T08:43:31Z</dcterms:created>
  <dcterms:modified xsi:type="dcterms:W3CDTF">2023-02-09T06:05:50Z</dcterms:modified>
</cp:coreProperties>
</file>